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F8CD6"/>
    <a:srgbClr val="60CDEA"/>
    <a:srgbClr val="2A53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4" autoAdjust="0"/>
    <p:restoredTop sz="90513" autoAdjust="0"/>
  </p:normalViewPr>
  <p:slideViewPr>
    <p:cSldViewPr snapToGrid="0">
      <p:cViewPr varScale="1">
        <p:scale>
          <a:sx n="63" d="100"/>
          <a:sy n="63" d="100"/>
        </p:scale>
        <p:origin x="804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15073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3861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0038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6361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328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84765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462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63395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91306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2A547-F224-4066-ADB2-43761C66D291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91773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D2A547-F224-4066-ADB2-43761C66D291}" type="datetimeFigureOut">
              <a:rPr lang="en-US" smtClean="0"/>
              <a:t>5/9/2018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0DAC10-C0DA-4188-AA09-51C2E859779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5543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88521"/>
          </a:xfrm>
          <a:prstGeom prst="rect">
            <a:avLst/>
          </a:prstGeom>
          <a:solidFill>
            <a:srgbClr val="3F8CD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GXP1700 Series Mid-Range IP Phone Battle Card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1055" y="986839"/>
            <a:ext cx="34459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Which Phone is Right for You?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121990" y="966832"/>
            <a:ext cx="29847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0070C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Competitive Features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1055" y="1356171"/>
            <a:ext cx="644519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11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The GXP1700 series of Mid-Range IP Phones is designed for growing businesses, providing mid-range features and capacity that an organization can grow with and depend on, at a competitive price that fits their budget. The GXP1700 series offers options with WiFi or Gigabit ports to suit a variety of different use environments. See below for details to select which model works best for your next deployment. 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007465" y="1371198"/>
            <a:ext cx="5149982" cy="39497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1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Large amount of virtual BLF keys, creating a streamlined phone without the need for additional extension modules or built-in side panels</a:t>
            </a:r>
          </a:p>
          <a:p>
            <a:pPr marL="171450" indent="-1714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1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Options for either 10/100 network ports or 10/100/1000 network ports (GXP1780/1782 only)</a:t>
            </a:r>
          </a:p>
          <a:p>
            <a:pPr marL="171450" indent="-1714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1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Mid to high call volume capacity provides room for users to grow into without the high price tag</a:t>
            </a:r>
          </a:p>
          <a:p>
            <a:pPr marL="171450" indent="-1714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1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GXP1700W is WiFi enabled, ideal for deployments looking to minimize cabling</a:t>
            </a:r>
          </a:p>
          <a:p>
            <a:pPr marL="171450" indent="-1714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1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Market-leading security including SIP/TLS, SRTP, AES-256 </a:t>
            </a:r>
            <a:br>
              <a:rPr lang="en-US" sz="11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en-US" sz="11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and 802.1x</a:t>
            </a:r>
          </a:p>
          <a:p>
            <a:pPr marL="171450" indent="-1714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1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Multi-language including German, Italian, French, Spanish, Portuguese, Russian, Japanese and more</a:t>
            </a:r>
          </a:p>
          <a:p>
            <a:pPr marL="171450" indent="-1714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1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GAPs automatic provisioning </a:t>
            </a:r>
            <a:r>
              <a:rPr lang="en-US" sz="115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serviceav</a:t>
            </a:r>
            <a:r>
              <a:rPr lang="en-US" sz="11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en-US" sz="115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ailable</a:t>
            </a:r>
            <a:r>
              <a:rPr lang="en-US" sz="11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for ITSPs and IT administrators to quickly mass-deploy devices</a:t>
            </a:r>
          </a:p>
          <a:p>
            <a:pPr marL="171450" indent="-17145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US" sz="11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Zero </a:t>
            </a:r>
            <a:r>
              <a:rPr lang="en-US" sz="1150" dirty="0" err="1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Config</a:t>
            </a:r>
            <a:r>
              <a:rPr lang="en-US" sz="115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and Auto Discovery for automated provisioning when used with the UCM series IP PBX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1486485"/>
              </p:ext>
            </p:extLst>
          </p:nvPr>
        </p:nvGraphicFramePr>
        <p:xfrm>
          <a:off x="189960" y="3090443"/>
          <a:ext cx="6299326" cy="3686451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2794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574351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57435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822680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</a:tblGrid>
              <a:tr h="225353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>
                    <a:lnL w="12700" cmpd="sng">
                      <a:noFill/>
                    </a:lnL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GXP1760</a:t>
                      </a:r>
                      <a:endParaRPr lang="en-US" sz="11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GXP1760W</a:t>
                      </a:r>
                      <a:endParaRPr lang="en-US" sz="11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b">
                    <a:lnT w="12700" cmpd="sng">
                      <a:noFill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GXP1780/1782</a:t>
                      </a:r>
                      <a:endParaRPr lang="en-US" sz="11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b">
                    <a:lnT w="12700" cmpd="sng">
                      <a:noFill/>
                    </a:lnT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2535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Lines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 Lines, 3 SIP Accounts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 Lines, 3 SIP Accounts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8 Lines, 4 SIP Accounts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2535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Conferencing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5-Way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2535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Phonebook Size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2000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2535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Soft Keys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 XML Programmable Keys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2535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Display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200 x 80 Pixel Back-Lit LCD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2535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BLF</a:t>
                      </a:r>
                      <a:r>
                        <a:rPr lang="en-US" sz="1100" b="1" baseline="0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100" b="1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Keys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24 </a:t>
                      </a: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Virtual </a:t>
                      </a:r>
                      <a:b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Programmable Keys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24  Virtual </a:t>
                      </a:r>
                      <a:b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Programmable Keys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32  Virtual </a:t>
                      </a:r>
                      <a:b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Programmable Keys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2535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HD Audio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2535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Auxiliary Ports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USB, RJ9, EHS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2535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POE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8067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Network Ports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Two 10/100 Network Ports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Two 10/100 Network Ports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GXP1780 - Two 10/100 Ports </a:t>
                      </a:r>
                      <a:b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GXP1782 - Two Gigabit Ports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2535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Integrated WiFi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Yes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No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2535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 Codecs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G.729A/B, G.711u/a-law, G.726, G.722, G.723, </a:t>
                      </a:r>
                      <a:r>
                        <a:rPr lang="en-US" sz="1000" dirty="0" err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iLBC</a:t>
                      </a: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, DTMF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2535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Security</a:t>
                      </a:r>
                      <a:endParaRPr lang="en-US" sz="105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SIP/TLS, SRTP, AES-256, 802.1x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2535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Provisioning</a:t>
                      </a:r>
                      <a:endParaRPr lang="en-US" sz="105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HTTP, HTTPS, TFTP, TR-069, XML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  <p:sp>
        <p:nvSpPr>
          <p:cNvPr id="32" name="TextBox 31"/>
          <p:cNvSpPr txBox="1"/>
          <p:nvPr/>
        </p:nvSpPr>
        <p:spPr>
          <a:xfrm>
            <a:off x="7007465" y="6261985"/>
            <a:ext cx="151411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accent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Zero-Configuration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8717842" y="6261985"/>
            <a:ext cx="138888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accent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Virtual BLF Keys</a:t>
            </a:r>
          </a:p>
        </p:txBody>
      </p:sp>
      <p:pic>
        <p:nvPicPr>
          <p:cNvPr id="34" name="Picture 3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744" t="15919" r="11246" b="15440"/>
          <a:stretch/>
        </p:blipFill>
        <p:spPr>
          <a:xfrm>
            <a:off x="7336054" y="5494111"/>
            <a:ext cx="863856" cy="726656"/>
          </a:xfrm>
          <a:prstGeom prst="rect">
            <a:avLst/>
          </a:prstGeom>
        </p:spPr>
      </p:pic>
      <p:sp>
        <p:nvSpPr>
          <p:cNvPr id="37" name="TextBox 36"/>
          <p:cNvSpPr txBox="1"/>
          <p:nvPr/>
        </p:nvSpPr>
        <p:spPr>
          <a:xfrm>
            <a:off x="10268711" y="6261985"/>
            <a:ext cx="183967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solidFill>
                  <a:schemeClr val="accent1">
                    <a:lumMod val="50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Automated Provisioning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10075653" y="642300"/>
            <a:ext cx="21163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© 2018 Grandstream Networks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85336" y="5488559"/>
            <a:ext cx="696979" cy="700133"/>
          </a:xfrm>
          <a:prstGeom prst="rect">
            <a:avLst/>
          </a:prstGeom>
        </p:spPr>
      </p:pic>
      <p:pic>
        <p:nvPicPr>
          <p:cNvPr id="28" name="Picture 27" descr="C:\Users\Brian Van Meter\AppData\Local\Microsoft\Windows\INetCache\Content.Word\GXP1760_front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00638" y="2295007"/>
            <a:ext cx="1348361" cy="916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Picture 29" descr="C:\Users\Brian Van Meter\AppData\Local\Microsoft\Windows\INetCache\Content.Word\GXP1780-1782_front.png"/>
          <p:cNvPicPr/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378" b="2675"/>
          <a:stretch/>
        </p:blipFill>
        <p:spPr bwMode="auto">
          <a:xfrm>
            <a:off x="4816983" y="2295007"/>
            <a:ext cx="1397125" cy="892318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31" name="Picture 30" descr="C:\Users\Brian Van Meter\AppData\Local\Microsoft\Windows\INetCache\Content.Word\GXP1760_front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3013" y="2295007"/>
            <a:ext cx="1348361" cy="916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26173" y="5499831"/>
            <a:ext cx="772226" cy="7152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290269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88521"/>
          </a:xfrm>
          <a:prstGeom prst="rect">
            <a:avLst/>
          </a:prstGeom>
          <a:solidFill>
            <a:srgbClr val="3F8CD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GXP1700 Series Mid-Range IP Phone Battle Card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8292942"/>
              </p:ext>
            </p:extLst>
          </p:nvPr>
        </p:nvGraphicFramePr>
        <p:xfrm>
          <a:off x="193039" y="1188714"/>
          <a:ext cx="11805921" cy="539496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06453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71657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71657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1657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71657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71657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716578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532427">
                <a:tc>
                  <a:txBody>
                    <a:bodyPr/>
                    <a:lstStyle/>
                    <a:p>
                      <a:endParaRPr lang="en-US" sz="1000" b="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Grandstream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GXP1760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Avaya </a:t>
                      </a:r>
                      <a:b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1616</a:t>
                      </a:r>
                      <a:endParaRPr lang="en-US" sz="12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Avaya </a:t>
                      </a:r>
                      <a:b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9610</a:t>
                      </a:r>
                      <a:endParaRPr lang="en-US" sz="12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Cisco </a:t>
                      </a:r>
                      <a:b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IP Phone 7841</a:t>
                      </a:r>
                      <a:endParaRPr lang="en-US" sz="12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Polycom </a:t>
                      </a:r>
                      <a:b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VVX301</a:t>
                      </a:r>
                      <a:endParaRPr lang="en-US" sz="12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Yealink </a:t>
                      </a:r>
                      <a:b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T41P</a:t>
                      </a:r>
                      <a:endParaRPr lang="en-US" sz="12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614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 Lines, 3 SIP Accounts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 Line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16 Line Appearances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 Line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 Lines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 Lines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 Lines, 6 SIP Accounts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8396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Conferencing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5-Way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6-Way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4-Way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3-Way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3-Way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3-Way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8396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Phonebook Size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100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Data Not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Available</a:t>
                      </a:r>
                      <a:endParaRPr lang="en-US" sz="1000" dirty="0" smtClean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100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100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1000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8396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Soft Keys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Open Sans" panose="020B0606030504020204"/>
                          <a:ea typeface="+mn-ea"/>
                          <a:cs typeface="+mn-cs"/>
                        </a:rPr>
                        <a:t>3</a:t>
                      </a:r>
                      <a:endParaRPr lang="en-US" sz="1000" b="0" i="0" kern="1200" dirty="0">
                        <a:solidFill>
                          <a:schemeClr val="tx1"/>
                        </a:solidFill>
                        <a:effectLst/>
                        <a:latin typeface="Open Sans" panose="020B0606030504020204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8396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Display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200 x 80 Pixel Backlit LCD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3.5” Backlit LCD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3.3” Backlit LCD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Open Sans" panose="020B0606030504020204"/>
                          <a:ea typeface="+mn-ea"/>
                          <a:cs typeface="+mn-cs"/>
                        </a:rPr>
                        <a:t>396×162 Pixel Backlit LCD</a:t>
                      </a:r>
                      <a:endParaRPr lang="en-US" sz="1000" dirty="0">
                        <a:latin typeface="Open Sans" panose="020B0606030504020204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208 x 104 Backlit LCD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192 x 64 Backlit LCD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9015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BLF</a:t>
                      </a:r>
                      <a:r>
                        <a:rPr lang="en-US" sz="1200" b="1" baseline="0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24 </a:t>
                      </a:r>
                      <a:r>
                        <a:rPr lang="en-US" sz="1100" smtClean="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Virtual Programmable Keys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16 Feature Keys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None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9 </a:t>
                      </a:r>
                      <a:r>
                        <a:rPr lang="en-US" sz="100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Programmable Keys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 </a:t>
                      </a:r>
                      <a:r>
                        <a:rPr lang="en-US" sz="100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Programmable Keys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15 </a:t>
                      </a:r>
                      <a:r>
                        <a:rPr lang="en-US" sz="100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Programmable Keys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8396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HD Audio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Wide Band Audio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8396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Auxiliary Ports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USB, RJ9, EHS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HIS, RJ9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RJ9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RJ9, Aux Port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RJ9, Aux Port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RJ9, EHS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8396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614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Network Ports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Two 10/100 Network Ports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Two 10/100 Network Ports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Two 10/100 Network Ports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Two Gigabit Ports 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Two 10/100 Network Ports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Two 10/100 Network Ports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63891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 Codecs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G.729A/B, G.711u/a-law, G.726, G.722, G.723, iLBC, OPUS, DTMF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G.711, G.711u, G.711a, G.726, G.729A/B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G.722, G.711, G.729, G.726, G.723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Open Sans" panose="020B0606030504020204"/>
                          <a:ea typeface="+mn-ea"/>
                          <a:cs typeface="+mn-cs"/>
                        </a:rPr>
                        <a:t>G.711a/</a:t>
                      </a:r>
                      <a:r>
                        <a:rPr lang="el-GR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μ, </a:t>
                      </a:r>
                      <a:r>
                        <a:rPr lang="en-US" sz="1000" b="0" i="0" kern="1200" dirty="0" smtClean="0">
                          <a:solidFill>
                            <a:schemeClr val="tx1"/>
                          </a:solidFill>
                          <a:effectLst/>
                          <a:latin typeface="Open Sans" panose="020B0606030504020204"/>
                          <a:ea typeface="+mn-ea"/>
                          <a:cs typeface="+mn-cs"/>
                        </a:rPr>
                        <a:t>G.722, G.729a, </a:t>
                      </a:r>
                      <a:r>
                        <a:rPr lang="en-US" sz="1000" b="0" i="0" kern="1200" dirty="0" err="1" smtClean="0">
                          <a:solidFill>
                            <a:schemeClr val="tx1"/>
                          </a:solidFill>
                          <a:effectLst/>
                          <a:latin typeface="Open Sans" panose="020B0606030504020204"/>
                          <a:ea typeface="+mn-ea"/>
                          <a:cs typeface="+mn-cs"/>
                        </a:rPr>
                        <a:t>iLBC</a:t>
                      </a:r>
                      <a:endParaRPr lang="en-US" sz="1000" dirty="0">
                        <a:latin typeface="Open Sans" panose="020B0606030504020204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latin typeface="Open Sans" panose="020B0606030504020204"/>
                        </a:rPr>
                        <a:t>G.711 (A-law and μ-law), G.729AB, G.722, G.722.1, iLBC</a:t>
                      </a:r>
                      <a:endParaRPr lang="en-US" sz="1000" dirty="0">
                        <a:latin typeface="Open Sans" panose="020B0606030504020204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G.722, Opus, G.711u/a, G.729A/B, G.726, iLBC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614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Security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MD5, MD5-Sess, 256-bit AES, SRTP, TLS, 802.1x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TLS, SRTP, 802.1x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TLS, SRTP, 802.1x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SRTP, TLS, 802.1x, 128/256-bit AES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SRTP, TLS, 802.1x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SRTP, TLS, 802.1x, MD5/MD5-sess, AES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61437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Provisioning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HTTP, HTTPS, TFTP, TR-069, XML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HTTP, HTTPS, TR-069, SNMP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HTTP, HTTPS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TFTP, HTTP, HTTPS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TFTP, HTTP, HTTPS, FTP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TFTP, HTTP, HTTPS, FTP, TR-069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  <p:sp>
        <p:nvSpPr>
          <p:cNvPr id="16" name="TextBox 15"/>
          <p:cNvSpPr txBox="1"/>
          <p:nvPr/>
        </p:nvSpPr>
        <p:spPr>
          <a:xfrm>
            <a:off x="10075653" y="642300"/>
            <a:ext cx="31831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© 2018 Grandstream Networks</a:t>
            </a:r>
          </a:p>
        </p:txBody>
      </p:sp>
    </p:spTree>
    <p:extLst>
      <p:ext uri="{BB962C8B-B14F-4D97-AF65-F5344CB8AC3E}">
        <p14:creationId xmlns:p14="http://schemas.microsoft.com/office/powerpoint/2010/main" val="41157763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88521"/>
          </a:xfrm>
          <a:prstGeom prst="rect">
            <a:avLst/>
          </a:prstGeom>
          <a:solidFill>
            <a:srgbClr val="3F8CD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GXP1700 Series Mid-Range IP Phone Battle Card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075653" y="642300"/>
            <a:ext cx="31831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© 2018 Grandstream Networks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515967"/>
              </p:ext>
            </p:extLst>
          </p:nvPr>
        </p:nvGraphicFramePr>
        <p:xfrm>
          <a:off x="142241" y="1170780"/>
          <a:ext cx="11907518" cy="537555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7792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025918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025918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202591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2025918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2025918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576371">
                <a:tc>
                  <a:txBody>
                    <a:bodyPr/>
                    <a:lstStyle/>
                    <a:p>
                      <a:endParaRPr lang="en-US" sz="1200" b="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Grandstream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GXP1760W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kern="120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Cisco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kern="120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IP Phone 8851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Samsung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kern="120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SMT-i6011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kern="1200" cap="none" spc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Snom</a:t>
                      </a:r>
                      <a:r>
                        <a:rPr lang="en-US" sz="1200" b="1" i="0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/>
                      </a:r>
                      <a:br>
                        <a:rPr lang="en-US" sz="1200" b="1" i="0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en-US" sz="1200" b="1" i="0" kern="1200" cap="none" spc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D725</a:t>
                      </a:r>
                      <a:endParaRPr lang="en-US" sz="1200" b="1" i="0" kern="1200" cap="none" spc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kern="1200" cap="none" spc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Snom</a:t>
                      </a:r>
                      <a:r>
                        <a:rPr lang="en-US" sz="1200" b="1" i="0" kern="120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/>
                      </a:r>
                      <a:br>
                        <a:rPr lang="en-US" sz="1200" b="1" i="0" kern="120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en-US" sz="1200" b="1" i="0" kern="1200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760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3073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6 Lines, 3 SIP Accounts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 Lines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 Line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 Lines, 12 Accounts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 Lines,12 Accounts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3073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Conferencing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5-Way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6-way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Data Not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Available</a:t>
                      </a:r>
                      <a:endParaRPr lang="en-US" sz="1000" dirty="0" smtClean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3-Way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3-way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32029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Phonebook Size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5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Data Not</a:t>
                      </a:r>
                      <a:r>
                        <a:rPr lang="en-US" sz="105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Available</a:t>
                      </a:r>
                      <a:endParaRPr lang="en-US" sz="1050" dirty="0" smtClean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31148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Soft Keys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3073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Display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200 x 80 Pixel Back-Lit LCD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800 x 480 Color </a:t>
                      </a: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LCD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128 x 64 Backlit LCD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Backlit LCD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320 x 240 Color </a:t>
                      </a: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LCD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073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BLF</a:t>
                      </a:r>
                      <a:r>
                        <a:rPr lang="en-US" sz="1200" b="1" baseline="0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24 </a:t>
                      </a:r>
                      <a:r>
                        <a:rPr lang="en-US" sz="1100">
                          <a:effectLst/>
                          <a:latin typeface="Calibri" panose="020F050202020403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00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Virtual Programmable Keys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  Programmable Keys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12 Programmable Keys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18 Programmable Keys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16 Programmable Keys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3073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HD Audio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3073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Auxiliary Ports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USB, RJ9, EHS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RJ9, Aux Port, USB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RJ22, RJ9, USB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RJ9, USB, EHS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RJ9, 2 x USB, EHS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3073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POE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3073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Network Ports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Two 10/100 Network Ports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Two Gigabit Ports 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Two Gigabit Ports 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Two Gigabit Ports 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Two Gigabit Ports 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307398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Integrated WiFi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No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9952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 Codecs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G.729A/B, G.711u/a-law, G.726, G.722, G.723, </a:t>
                      </a:r>
                      <a:r>
                        <a:rPr lang="en-US" sz="1000" dirty="0" err="1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iLBC</a:t>
                      </a: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, OPUS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G.711u/a, G.722, G.729a/ab, G.726, </a:t>
                      </a:r>
                      <a:r>
                        <a:rPr lang="en-US" sz="1000" dirty="0" err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iLBC</a:t>
                      </a: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, L16, Opus, </a:t>
                      </a:r>
                      <a:r>
                        <a:rPr lang="en-US" sz="1000" dirty="0" err="1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iSAC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G.711, G.729, G.722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G.711u/a, G.729AB, G.722, G.726, GSM 6.10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G.711u/a, G.722, G.726, G.729AB, GSM 6.10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0177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Security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MD5, MD5-Sess, 256-bit AES, SRTP, TLS, 802.1x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TLS, SRTP, 802.1x,</a:t>
                      </a: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 256-bit AES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AES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TLS, SRTP, 802.1x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TLS, SRTP, 802.1x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499522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Provisioning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HTTP, HTTPS, TFTP, TR-069, XML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TFTP, HTTP, HTTPS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Data Not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Available</a:t>
                      </a:r>
                      <a:endParaRPr lang="en-US" sz="1000" dirty="0" smtClean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HTTPS, HTTP, TFTP, </a:t>
                      </a: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/>
                      </a:r>
                      <a:b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TR-069/TR-111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HTTPS, HTTP, TFTP, </a:t>
                      </a: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/>
                      </a:r>
                      <a:b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TR-069/TR-111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927340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0"/>
            <a:ext cx="12192000" cy="888521"/>
          </a:xfrm>
          <a:prstGeom prst="rect">
            <a:avLst/>
          </a:prstGeom>
          <a:solidFill>
            <a:srgbClr val="3F8CD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GXP1700 Series Mid-Range IP Phone Battle Card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10075653" y="642300"/>
            <a:ext cx="3183147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© 2018 Grandstream Networks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136848"/>
              </p:ext>
            </p:extLst>
          </p:nvPr>
        </p:nvGraphicFramePr>
        <p:xfrm>
          <a:off x="167640" y="1196355"/>
          <a:ext cx="11856720" cy="531620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1293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192622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1683512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  <a:gridCol w="1709928">
                  <a:extLst>
                    <a:ext uri="{9D8B030D-6E8A-4147-A177-3AD203B41FA5}">
                      <a16:colId xmlns:a16="http://schemas.microsoft.com/office/drawing/2014/main" xmlns="" val="20003"/>
                    </a:ext>
                  </a:extLst>
                </a:gridCol>
                <a:gridCol w="1657096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1683512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  <a:gridCol w="1683512">
                  <a:extLst>
                    <a:ext uri="{9D8B030D-6E8A-4147-A177-3AD203B41FA5}">
                      <a16:colId xmlns:a16="http://schemas.microsoft.com/office/drawing/2014/main" xmlns="" val="20006"/>
                    </a:ext>
                  </a:extLst>
                </a:gridCol>
              </a:tblGrid>
              <a:tr h="513835">
                <a:tc>
                  <a:txBody>
                    <a:bodyPr/>
                    <a:lstStyle/>
                    <a:p>
                      <a:endParaRPr lang="en-US" sz="1000" b="0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Grandstream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cap="none" spc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GXP1780/1782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Cisco </a:t>
                      </a:r>
                      <a:b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IP Phone 7861</a:t>
                      </a:r>
                      <a:endParaRPr lang="en-US" sz="10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kern="1200" dirty="0" err="1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Fanvil</a:t>
                      </a: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b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X4G</a:t>
                      </a:r>
                      <a:endParaRPr lang="en-US" sz="10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kern="1200" dirty="0" err="1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Snom</a:t>
                      </a: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</a:t>
                      </a:r>
                      <a:b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D765</a:t>
                      </a:r>
                      <a:endParaRPr lang="en-US" sz="10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Yealink </a:t>
                      </a:r>
                      <a:b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T42G </a:t>
                      </a:r>
                      <a:endParaRPr lang="en-US" sz="10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Yealink </a:t>
                      </a:r>
                      <a:b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</a:br>
                      <a:r>
                        <a:rPr lang="en-US" sz="1200" b="1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T27G</a:t>
                      </a:r>
                      <a:endParaRPr lang="en-US" sz="1000" b="1" dirty="0">
                        <a:ln>
                          <a:solidFill>
                            <a:schemeClr val="bg1">
                              <a:lumMod val="65000"/>
                            </a:schemeClr>
                          </a:solidFill>
                        </a:ln>
                        <a:solidFill>
                          <a:schemeClr val="bg2">
                            <a:lumMod val="90000"/>
                          </a:schemeClr>
                        </a:solidFill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404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Lines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8 Lines, 4 SIP Accounts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16 Lines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 Lines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 Lines,12 accounts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6 Lines, 12 accounts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600"/>
                        </a:spcAft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8 Lines, 6 Accounts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7404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Conferencing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5-Way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Data Not</a:t>
                      </a:r>
                      <a:r>
                        <a:rPr lang="en-US" sz="1000" baseline="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 Available</a:t>
                      </a:r>
                      <a:endParaRPr lang="en-US" sz="1000" dirty="0" smtClean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3-Way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3-Way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3-Way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3-Way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7404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Phonebook Size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2000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500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1000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1000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7404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Soft Keys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4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4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9390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Display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200 x 80 Pixel </a:t>
                      </a:r>
                      <a:r>
                        <a:rPr lang="en-US" sz="1000" dirty="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Backlit </a:t>
                      </a: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LCD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396 x 162 Backlit LCD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 Color </a:t>
                      </a: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LCDs 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320 x 240 </a:t>
                      </a:r>
                      <a:r>
                        <a:rPr lang="en-US" sz="1000" dirty="0" smtClean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Color LCD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192 x 64 Backlit LCD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240 x 120 Backlit LCD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358186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BLF</a:t>
                      </a:r>
                      <a:r>
                        <a:rPr lang="en-US" sz="1200" b="1" baseline="0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b="1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Keys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32  Virtual Programmable Keys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16 Programmable Keys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30 Programmable Keys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16 Programmable Keys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15 Programmable Keys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21 Programmable Keys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7404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HD Audio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7404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Auxiliary Ports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USB, RJ9, EHS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RJ9, 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RJ9, EHS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RJ9, 2 x USB, EHS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RJ9, EHS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RJ9, EHS, USB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74044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POE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Yes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Yes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724721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Network Ports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GXP1780 - Two 10/100 Ports </a:t>
                      </a:r>
                      <a:b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</a:b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GXP1782 - Two Gigabit Ports 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Two Gigabit Ports 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One 10/100 Network </a:t>
                      </a:r>
                      <a:r>
                        <a:rPr lang="en-US" sz="1000" dirty="0" smtClean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Port</a:t>
                      </a:r>
                      <a:endParaRPr lang="en-US" sz="1000" dirty="0">
                        <a:effectLst/>
                        <a:latin typeface="Open Sans" panose="020B060603050402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One Gigabit Ports 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Two 10/100 Network Ports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Two Gigabit Ports 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Two Gigabit Ports 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616600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Voice Codecs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G.729A/B, G.711u/a-law, G.726, G.722, G.723, </a:t>
                      </a:r>
                      <a:r>
                        <a:rPr lang="en-US" sz="1000" dirty="0" err="1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iLBC</a:t>
                      </a: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, OPUS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/>
                          <a:ea typeface="+mn-ea"/>
                          <a:cs typeface="+mn-cs"/>
                        </a:rPr>
                        <a:t>G.711a/</a:t>
                      </a:r>
                      <a:r>
                        <a:rPr lang="el-GR" sz="10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μ, </a:t>
                      </a:r>
                      <a:r>
                        <a:rPr lang="en-US" sz="1000" b="0" i="0" kern="1200" dirty="0">
                          <a:solidFill>
                            <a:schemeClr val="tx1"/>
                          </a:solidFill>
                          <a:effectLst/>
                          <a:latin typeface="Open Sans" panose="020B0606030504020204"/>
                          <a:ea typeface="+mn-ea"/>
                          <a:cs typeface="+mn-cs"/>
                        </a:rPr>
                        <a:t>G.722, G.729a, </a:t>
                      </a:r>
                      <a:r>
                        <a:rPr lang="en-US" sz="1000" b="0" i="0" kern="1200" dirty="0" err="1">
                          <a:solidFill>
                            <a:schemeClr val="tx1"/>
                          </a:solidFill>
                          <a:effectLst/>
                          <a:latin typeface="Open Sans" panose="020B0606030504020204"/>
                          <a:ea typeface="+mn-ea"/>
                          <a:cs typeface="+mn-cs"/>
                        </a:rPr>
                        <a:t>iLBC</a:t>
                      </a:r>
                      <a:endParaRPr lang="en-US" sz="1000" dirty="0">
                        <a:latin typeface="Open Sans" panose="020B0606030504020204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G.711u/a, G.722, G.726-32K, G.729AB, G.723.1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G.711u/a, G.722, G.726, G.729AB, GSM 6.10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G.729A/B, G.711u/a-law, G.726, G.722, G.723.1, </a:t>
                      </a:r>
                      <a:r>
                        <a:rPr lang="en-US" sz="1000" dirty="0" err="1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iLBC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G.729A/B, G.711u/a-law, G.726, G.722, G.723.1, </a:t>
                      </a:r>
                      <a:r>
                        <a:rPr lang="en-US" sz="1000" dirty="0" err="1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iLBC</a:t>
                      </a: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, OPUS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44532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Security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MD5, MD5-Sess, 256-bit AES, SRTP, TLS, 802.1x</a:t>
                      </a:r>
                      <a:endParaRPr lang="en-US" sz="110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SRTP, TLS, 802.1x, 128/256-bit AES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SRTP, TLS, 802.1x, 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TLS, SRTP, 802.1x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SRTP, TLS, MD5, MD5-sess, 802.1x, AES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SRTP, TLS, MD5, MD5-sess, 802.1x, AES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44532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  <a:latin typeface="Open Sans" panose="020B0606030504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Provisioning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HTTP, HTTPS, TFTP, TR-069, XML</a:t>
                      </a:r>
                      <a:endParaRPr lang="en-US" sz="1100" dirty="0">
                        <a:effectLst/>
                        <a:latin typeface="Calibri" panose="020F0502020204030204" pitchFamily="34" charset="0"/>
                        <a:ea typeface="SimSun" panose="02010600030101010101" pitchFamily="2" charset="-122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TFTP, HTTP, HTTPS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effectLst/>
                          <a:latin typeface="Open Sans" panose="020B0606030504020204" pitchFamily="34" charset="0"/>
                          <a:ea typeface="SimSun" panose="02010600030101010101" pitchFamily="2" charset="-122"/>
                          <a:cs typeface="Times New Roman" panose="02020603050405020304" pitchFamily="18" charset="0"/>
                        </a:rPr>
                        <a:t>HTTP, HTTPS, TFTP, TR-069, FTP, SIP PNP</a:t>
                      </a:r>
                      <a:endParaRPr lang="en-US" sz="1000" dirty="0">
                        <a:latin typeface="Open Sans" panose="020B0606030504020204" pitchFamily="34" charset="0"/>
                        <a:ea typeface="Open Sans" panose="020B0606030504020204" pitchFamily="34" charset="0"/>
                        <a:cs typeface="Open Sans" panose="020B0606030504020204" pitchFamily="34" charset="0"/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HTTPS, HTTP, TFTP, TR-069/TR-111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TFTP, HTTP, HTTPS, FTP, TR-069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00" dirty="0">
                          <a:latin typeface="Open Sans" panose="020B0606030504020204" pitchFamily="34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a:t>TFTP, HTTP, HTTPS, FTP, TR-069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37694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3997</TotalTime>
  <Words>1266</Words>
  <Application>Microsoft Office PowerPoint</Application>
  <PresentationFormat>Widescreen</PresentationFormat>
  <Paragraphs>351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SimSun</vt:lpstr>
      <vt:lpstr>Arial</vt:lpstr>
      <vt:lpstr>Calibri</vt:lpstr>
      <vt:lpstr>Calibri Light</vt:lpstr>
      <vt:lpstr>Open Sans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KATE-ASUS</dc:creator>
  <cp:lastModifiedBy>Dorothoy</cp:lastModifiedBy>
  <cp:revision>170</cp:revision>
  <dcterms:created xsi:type="dcterms:W3CDTF">2018-02-01T15:13:46Z</dcterms:created>
  <dcterms:modified xsi:type="dcterms:W3CDTF">2018-05-09T13:31:00Z</dcterms:modified>
</cp:coreProperties>
</file>