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CD6"/>
    <a:srgbClr val="60CDEA"/>
    <a:srgbClr val="2A5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0513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A547-F224-4066-ADB2-43761C66D29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5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3F8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GXP1700 Series Mid-Range IP Phone Battle Card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055" y="986839"/>
            <a:ext cx="344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Phone is Right for You?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1990" y="966832"/>
            <a:ext cx="298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Features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055" y="1356171"/>
            <a:ext cx="6445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GXP1700 series of Mid-Range IP Phones is designed for growing businesses, providing mid-range features and capacity that an organization can grow with and depend on, at a competitive price that fits their budget. The GXP1700 series offers options with WiFi or Gigabit ports to suit a variety of different use environments. See below for details to select which model works best for your next deployment.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7465" y="1371198"/>
            <a:ext cx="5149982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 amount of virtual BLF keys, creating a streamlined phone without the need for additional extension modules or built-in side panels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Options for either 10/100 network ports or 10/100/1000 network ports (GXP1780/1782 only)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 to high call volume capacity provides room for users to grow into without the high price tag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GXP1700W is WiFi enabled, ideal for deployments looking to minimize cabling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Market-leading security including SIP/TLS, SRTP, AES-256 </a:t>
            </a:r>
            <a:b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802.1x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Multi-language including German, Italian, French, Spanish, Portuguese, Russian, Japanese and more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GAPs automatic provisioning </a:t>
            </a:r>
            <a:r>
              <a:rPr lang="en-US" sz="11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serviceav</a:t>
            </a: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ailable</a:t>
            </a: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ITSPs and IT administrators to quickly mass-deploy devices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Zero </a:t>
            </a:r>
            <a:r>
              <a:rPr lang="en-US" sz="11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Config</a:t>
            </a:r>
            <a:r>
              <a:rPr lang="en-US" sz="1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Auto Discovery for automated provisioning when used with the UCM series IP PBX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86485"/>
              </p:ext>
            </p:extLst>
          </p:nvPr>
        </p:nvGraphicFramePr>
        <p:xfrm>
          <a:off x="189960" y="3090443"/>
          <a:ext cx="6299326" cy="3686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4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4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2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5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GXP1760</a:t>
                      </a:r>
                      <a:endParaRPr lang="en-US" sz="11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GXP1760W</a:t>
                      </a:r>
                      <a:endParaRPr lang="en-US" sz="11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GXP1780/1782</a:t>
                      </a:r>
                      <a:endParaRPr lang="en-US" sz="11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Lines, 3 SIP Accounts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Lines, 3 SIP Accounts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 Lines, 4 SIP Accounts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Conferencing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Phonebook Size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 Keys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 XML Programmable 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Display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x 80 Pixel Back-Lit LCD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BLF</a:t>
                      </a:r>
                      <a:r>
                        <a:rPr lang="en-US" sz="1100" b="1" baseline="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 </a:t>
                      </a:r>
                      <a:b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 Virtual </a:t>
                      </a:r>
                      <a:b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  Virtual </a:t>
                      </a:r>
                      <a:b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 Audio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Auxiliary Ports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USB, RJ9, EHS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0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 Ports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GXP1780 - Two 10/100 Ports </a:t>
                      </a:r>
                      <a:b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GXP1782 - Two Gigabit Ports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Integrated WiFi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 Codecs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G.729A/B, G.711u/a-law, G.726, G.722, G.723, </a:t>
                      </a:r>
                      <a:r>
                        <a:rPr lang="en-US" sz="1000" dirty="0" err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iLBC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DTMF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SIP/TLS, SRTP, AES-256, 802.1x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Provisioning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HTTP, HTTPS, TFTP, TR-069, XML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007465" y="6261985"/>
            <a:ext cx="1514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Zero-Configuration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17842" y="6261985"/>
            <a:ext cx="1388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BLF Keys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5919" r="11246" b="15440"/>
          <a:stretch/>
        </p:blipFill>
        <p:spPr>
          <a:xfrm>
            <a:off x="7336054" y="5494111"/>
            <a:ext cx="863856" cy="72665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0268711" y="6261985"/>
            <a:ext cx="1839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Automated Provisioning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75653" y="642300"/>
            <a:ext cx="2116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2018 Grandstream Networks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6" y="5488559"/>
            <a:ext cx="696979" cy="700133"/>
          </a:xfrm>
          <a:prstGeom prst="rect">
            <a:avLst/>
          </a:prstGeom>
        </p:spPr>
      </p:pic>
      <p:pic>
        <p:nvPicPr>
          <p:cNvPr id="28" name="Picture 27" descr="C:\Users\Brian Van Meter\AppData\Local\Microsoft\Windows\INetCache\Content.Word\GXP1760_fro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38" y="2295007"/>
            <a:ext cx="1348361" cy="916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C:\Users\Brian Van Meter\AppData\Local\Microsoft\Windows\INetCache\Content.Word\GXP1780-1782_front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b="2675"/>
          <a:stretch/>
        </p:blipFill>
        <p:spPr bwMode="auto">
          <a:xfrm>
            <a:off x="4816983" y="2295007"/>
            <a:ext cx="1397125" cy="8923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C:\Users\Brian Van Meter\AppData\Local\Microsoft\Windows\INetCache\Content.Word\GXP1760_fro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013" y="2295007"/>
            <a:ext cx="1348361" cy="916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173" y="5499831"/>
            <a:ext cx="772226" cy="7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3F8C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GXP1700 Series Mid-Range IP Phone Battle Card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292942"/>
              </p:ext>
            </p:extLst>
          </p:nvPr>
        </p:nvGraphicFramePr>
        <p:xfrm>
          <a:off x="193039" y="1188714"/>
          <a:ext cx="11805921" cy="5394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165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2427">
                <a:tc>
                  <a:txBody>
                    <a:bodyPr/>
                    <a:lstStyle/>
                    <a:p>
                      <a:endParaRPr lang="en-US" sz="1000" b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Grandstream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Avaya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1616</a:t>
                      </a:r>
                      <a:endParaRPr 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Avaya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9610</a:t>
                      </a:r>
                      <a:endParaRPr 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Cisco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 Phone 7841</a:t>
                      </a:r>
                      <a:endParaRPr 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Polycom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VVX301</a:t>
                      </a:r>
                      <a:endParaRPr 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Yealink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T41P</a:t>
                      </a:r>
                      <a:endParaRPr 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Lines, 3 SIP Accounts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Line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Line Appearances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Line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Lines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Lines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Lines, 6 SIP Accounts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Conferencing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6-Way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4-Way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3-Way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Phonebook Size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 Not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Available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 Keys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3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Open Sans" panose="020B0606030504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Display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x 80 Pixel Backlit LCD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3.5” Backlit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3.3” Backlit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396×162 Pixel Backlit LCD</a:t>
                      </a:r>
                      <a:endParaRPr lang="en-US" sz="1000" dirty="0">
                        <a:latin typeface="Open Sans" panose="020B0606030504020204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208 x 104 Backlit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192 x 64 Backlit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BLF</a:t>
                      </a:r>
                      <a:r>
                        <a:rPr lang="en-US" sz="1200" b="1" baseline="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110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 Programmable 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Feature Keys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None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 </a:t>
                      </a: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</a:t>
                      </a: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 </a:t>
                      </a: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Programmable Keys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 Audio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Wide Band Audio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Auxiliary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USB, RJ9, EHS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HIS, RJ9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Aux Port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Aux Port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EHS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9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38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 Codecs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G.729A/B, G.711u/a-law, G.726, G.722, G.723, iLBC, OPUS, DTMF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G.711, G.711u, G.711a, G.726, G.729A/B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G.722, G.711, G.729, G.726, G.723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G.711a/</a:t>
                      </a: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μ,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G.722, G.729a,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iLBC</a:t>
                      </a:r>
                      <a:endParaRPr lang="en-US" sz="1000" dirty="0">
                        <a:latin typeface="Open Sans" panose="020B0606030504020204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/>
                        </a:rPr>
                        <a:t>G.711 (A-law and μ-law), G.729AB, G.722, G.722.1, iLBC</a:t>
                      </a:r>
                      <a:endParaRPr lang="en-US" sz="1000" dirty="0">
                        <a:latin typeface="Open Sans" panose="020B0606030504020204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G.722, Opus, G.711u/a, G.729A/B, G.726, iLBC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1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MD5, MD5-Sess, 256-bit AES, SRTP, TLS, 802.1x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802.1x, 128/256-bit AES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802.1x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802.1x, MD5/MD5-sess, AES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1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Provisioning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HTTP, HTTPS, TFTP, TR-069, XML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HTTP, HTTPS, TR-069, SNMP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HTTP, HTTPS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HTTPS, FTP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HTTPS, FTP, TR-069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75653" y="6423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2018 Grandstream Networks</a:t>
            </a:r>
          </a:p>
        </p:txBody>
      </p:sp>
    </p:spTree>
    <p:extLst>
      <p:ext uri="{BB962C8B-B14F-4D97-AF65-F5344CB8AC3E}">
        <p14:creationId xmlns:p14="http://schemas.microsoft.com/office/powerpoint/2010/main" val="411577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3F8C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GXP1700 Series Mid-Range IP Phone Battle Card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75653" y="6423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2018 Grandstream Networks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5967"/>
              </p:ext>
            </p:extLst>
          </p:nvPr>
        </p:nvGraphicFramePr>
        <p:xfrm>
          <a:off x="142241" y="1170780"/>
          <a:ext cx="11907518" cy="5375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5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59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59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59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259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6371">
                <a:tc>
                  <a:txBody>
                    <a:bodyPr/>
                    <a:lstStyle/>
                    <a:p>
                      <a:endParaRPr lang="en-US" sz="1200" b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Grandstream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GXP1760W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Cisco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 Phone 8851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Samsung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SMT-i6011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Snom</a:t>
                      </a:r>
                      <a:r>
                        <a:rPr lang="en-US" sz="1200" b="1" i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/>
                      </a:r>
                      <a:br>
                        <a:rPr lang="en-US" sz="1200" b="1" i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D725</a:t>
                      </a:r>
                      <a:endParaRPr lang="en-US" sz="1200" b="1" i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Snom</a:t>
                      </a:r>
                      <a: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/>
                      </a:r>
                      <a:b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760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Lines, 3 SIP Accounts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 Lines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Lines, 12 Accounts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Lines,12 Accounts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Conferencing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5-Way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6-way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 Not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Available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2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Phonebook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 Not</a:t>
                      </a:r>
                      <a:r>
                        <a:rPr lang="en-US" sz="105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Available</a:t>
                      </a:r>
                      <a:endParaRPr lang="en-US" sz="105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4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 Keys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Display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x 80 Pixel Back-Lit LCD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800 x 480 Color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128 x 64 Backlit LCD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Backlit LCD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320 x 240 Color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BLF</a:t>
                      </a:r>
                      <a:r>
                        <a:rPr lang="en-US" sz="1200" b="1" baseline="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 Programmable Keys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 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Programmable Keys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 Audio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Auxiliary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USB, RJ9, EHS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Aux Port, USB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RJ22, RJ9, USB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USB, EHS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2 x USB, EHS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Integrated WiFi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995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 Codecs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G.729A/B, G.711u/a-law, G.726, G.722, G.723, </a:t>
                      </a:r>
                      <a:r>
                        <a:rPr lang="en-US" sz="1000" dirty="0" err="1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iLBC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OPUS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G.711u/a, G.722, G.729a/ab, G.726, </a:t>
                      </a:r>
                      <a:r>
                        <a:rPr lang="en-US" sz="10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iLBC</a:t>
                      </a: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L16, Opus, </a:t>
                      </a:r>
                      <a:r>
                        <a:rPr lang="en-US" sz="10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iSAC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G.711, G.729, G.722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G.711u/a, G.729AB, G.722, G.726, GSM 6.10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G.711u/a, G.722, G.726, G.729AB, GSM 6.10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17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MD5, MD5-Sess, 256-bit AES, SRTP, TLS, 802.1x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802.1x,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256-bit AES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995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Provisioning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HTTP, HTTPS, TFTP, TR-069, XML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 Not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Available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HTTPS, HTTP, TFTP,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/>
                      </a:r>
                      <a:b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TR-069/TR-111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HTTPS, HTTP, TFTP,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/>
                      </a:r>
                      <a:b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TR-069/TR-111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3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3F8C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GXP1700 Series Mid-Range IP Phone Battle Card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75653" y="6423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2018 Grandstream Networks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36848"/>
              </p:ext>
            </p:extLst>
          </p:nvPr>
        </p:nvGraphicFramePr>
        <p:xfrm>
          <a:off x="167640" y="1196355"/>
          <a:ext cx="11856720" cy="5316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99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7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3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83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13835">
                <a:tc>
                  <a:txBody>
                    <a:bodyPr/>
                    <a:lstStyle/>
                    <a:p>
                      <a:endParaRPr lang="en-US" sz="1000" b="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Grandstream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GXP1780/1782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Cisco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 Phone 7861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Fanvil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X4G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Snom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D765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Yealink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T42G 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Yealink </a:t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T27G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 Lines, 4 SIP Accounts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Lines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Lines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Lines,12 accounts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Lines, 12 accounts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 Lines, 6 Accounts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Conferencing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5-Way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 Not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Available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3-Way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Phonebook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 Keys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9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Display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x 80 Pixel </a:t>
                      </a: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Backlit 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LCD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396 x 162 Backlit LCD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Color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LCDs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320 x 240 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Color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192 x 64 Backlit LCD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240 x 120 Backlit LCD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1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BLF</a:t>
                      </a:r>
                      <a:r>
                        <a:rPr lang="en-US" sz="1200" b="1" baseline="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  Virtual Programmable Keys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 Programmable Keys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 Programmable 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 Programmable Keys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 Audio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Auxiliary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USB, RJ9, EHS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EHS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2 x USB, EHS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EHS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RJ9, EHS, USB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0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24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 Ports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GXP1780 - Two 10/100 Ports </a:t>
                      </a:r>
                      <a:b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GXP1782 - Two Gigabit Ports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One 10/100 Network </a:t>
                      </a:r>
                      <a:r>
                        <a:rPr lang="en-US" sz="1000" dirty="0" smtClean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</a:t>
                      </a:r>
                      <a:endParaRPr lang="en-US" sz="1000" dirty="0">
                        <a:effectLst/>
                        <a:latin typeface="Open Sans" panose="020B0606030504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One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10/100 Network Ports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 Gigabit Ports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16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 Codecs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G.729A/B, G.711u/a-law, G.726, G.722, G.723, </a:t>
                      </a:r>
                      <a:r>
                        <a:rPr lang="en-US" sz="1000" dirty="0" err="1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iLBC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OPUS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G.711a/</a:t>
                      </a:r>
                      <a:r>
                        <a:rPr lang="el-G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μ,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G.722, G.729a,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+mn-ea"/>
                          <a:cs typeface="+mn-cs"/>
                        </a:rPr>
                        <a:t>iLBC</a:t>
                      </a:r>
                      <a:endParaRPr lang="en-US" sz="1000" dirty="0">
                        <a:latin typeface="Open Sans" panose="020B0606030504020204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G.711u/a, G.722, G.726-32K, G.729AB, G.723.1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G.711u/a, G.722, G.726, G.729AB, GSM 6.10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G.729A/B, G.711u/a-law, G.726, G.722, G.723.1, </a:t>
                      </a:r>
                      <a:r>
                        <a:rPr lang="en-US" sz="1000" dirty="0" err="1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iLBC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G.729A/B, G.711u/a-law, G.726, G.722, G.723.1, </a:t>
                      </a:r>
                      <a:r>
                        <a:rPr lang="en-US" sz="1000" dirty="0" err="1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iLBC</a:t>
                      </a: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OPUS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5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MD5, MD5-Sess, 256-bit AES, SRTP, TLS, 802.1x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802.1x, 128/256-bit 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802.1x,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TLS, SRTP, 802.1x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MD5, MD5-sess, 802.1x, 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SRTP, TLS, MD5, MD5-sess, 802.1x, AES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53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Provisioning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HTTP, HTTPS, TFTP, TR-069, XML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Open Sans" panose="020B0606030504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HTTP, HTTPS, TFTP, TR-069, FTP, SIP PNP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HTTPS, HTTP, TFTP, TR-069/TR-111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HTTPS, FTP, TR-069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TFTP, HTTP, HTTPS, FTP, TR-069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76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1266</Words>
  <Application>Microsoft Office PowerPoint</Application>
  <PresentationFormat>Widescreen</PresentationFormat>
  <Paragraphs>351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KATE-ASUS</dc:creator>
  <cp:lastModifiedBy>Dorothoy</cp:lastModifiedBy>
  <cp:revision>170</cp:revision>
  <dcterms:created xsi:type="dcterms:W3CDTF">2018-02-01T15:13:46Z</dcterms:created>
  <dcterms:modified xsi:type="dcterms:W3CDTF">2018-05-09T13:31:00Z</dcterms:modified>
</cp:coreProperties>
</file>